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65" r:id="rId2"/>
    <p:sldId id="266" r:id="rId3"/>
    <p:sldId id="267" r:id="rId4"/>
    <p:sldId id="264" r:id="rId5"/>
    <p:sldId id="282" r:id="rId6"/>
    <p:sldId id="270" r:id="rId7"/>
    <p:sldId id="269" r:id="rId8"/>
    <p:sldId id="278" r:id="rId9"/>
    <p:sldId id="280" r:id="rId10"/>
    <p:sldId id="279" r:id="rId11"/>
    <p:sldId id="274" r:id="rId12"/>
    <p:sldId id="273" r:id="rId13"/>
    <p:sldId id="272" r:id="rId14"/>
    <p:sldId id="276" r:id="rId15"/>
    <p:sldId id="275" r:id="rId16"/>
  </p:sldIdLst>
  <p:sldSz cx="18288000" cy="10287000"/>
  <p:notesSz cx="6858000" cy="9144000"/>
  <p:embeddedFontLst>
    <p:embeddedFont>
      <p:font typeface="Josefin Sans SemiBold" pitchFamily="2" charset="0"/>
      <p:bold r:id="rId18"/>
    </p:embeddedFont>
    <p:embeddedFont>
      <p:font typeface="Noto Sans KR" panose="020B0200000000000000" pitchFamily="50" charset="-127"/>
      <p:regular r:id="rId19"/>
      <p:bold r:id="rId20"/>
    </p:embeddedFont>
    <p:embeddedFont>
      <p:font typeface="Pretendard Bold" panose="02000803000000020004" pitchFamily="2" charset="-127"/>
      <p:bold r:id="rId21"/>
    </p:embeddedFont>
    <p:embeddedFont>
      <p:font typeface="Pretendard ExtraBold" panose="02000903000000020004" pitchFamily="2" charset="-127"/>
      <p:bold r:id="rId22"/>
    </p:embeddedFont>
    <p:embeddedFont>
      <p:font typeface="Pretendard ExtraLight" panose="02000303000000020004" pitchFamily="2" charset="-127"/>
      <p:regular r:id="rId23"/>
    </p:embeddedFont>
    <p:embeddedFont>
      <p:font typeface="Pretendard Light" panose="02000403000000020004" pitchFamily="2" charset="-127"/>
      <p:regular r:id="rId24"/>
    </p:embeddedFont>
    <p:embeddedFont>
      <p:font typeface="Pretendard Medium" panose="02000603000000020004" pitchFamily="2" charset="-127"/>
      <p:regular r:id="rId25"/>
      <p:bold r:id="rId26"/>
    </p:embeddedFont>
    <p:embeddedFont>
      <p:font typeface="Pretendard Regular" panose="02000503000000020004" pitchFamily="2" charset="-127"/>
      <p:regular r:id="rId27"/>
    </p:embeddedFont>
    <p:embeddedFont>
      <p:font typeface="Pretendard SemiBold" panose="02000703000000020004" pitchFamily="2" charset="-127"/>
      <p:bold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F8FBF3"/>
    <a:srgbClr val="FFFFFF"/>
    <a:srgbClr val="FCFDF9"/>
    <a:srgbClr val="F5F9ED"/>
    <a:srgbClr val="FAF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66" d="100"/>
          <a:sy n="66" d="100"/>
        </p:scale>
        <p:origin x="957" y="15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112E0-CCC9-4289-93AE-0F3C56AC39F8}" type="datetimeFigureOut">
              <a:rPr lang="ko-KR" altLang="en-US" smtClean="0"/>
              <a:t>2025-09-21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57BE-5D09-4026-B6F3-E91251796F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577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A57BE-5D09-4026-B6F3-E91251796FF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0047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3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ng-Jin-Lee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3.png"/><Relationship Id="rId7" Type="http://schemas.openxmlformats.org/officeDocument/2006/relationships/image" Target="../media/image1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3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300" y="4927600"/>
            <a:ext cx="7150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6350000" y="6807200"/>
            <a:ext cx="5600700" cy="6731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8686800" y="2425700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562600" y="3873500"/>
            <a:ext cx="71628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6000" spc="-400" dirty="0">
                <a:solidFill>
                  <a:srgbClr val="6A7E74"/>
                </a:solidFill>
                <a:ea typeface="Pretendard Regular"/>
              </a:rPr>
              <a:t>03 Texture</a:t>
            </a:r>
            <a:endParaRPr lang="ko-KR" sz="6000" b="0" i="0" u="none" strike="noStrike" spc="-400" dirty="0">
              <a:solidFill>
                <a:srgbClr val="6A7E74"/>
              </a:solidFill>
              <a:ea typeface="Pretendard Regula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156200" y="4940300"/>
            <a:ext cx="7988300" cy="1600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9000" spc="-100" dirty="0">
                <a:solidFill>
                  <a:srgbClr val="6A7E74"/>
                </a:solidFill>
                <a:latin typeface="Pretendard Bold"/>
                <a:ea typeface="Pretendard Bold"/>
              </a:rPr>
              <a:t>스카이 박스</a:t>
            </a:r>
            <a:endParaRPr lang="ko-KR" sz="9000" b="0" i="0" u="none" strike="noStrike" spc="-100" dirty="0">
              <a:solidFill>
                <a:srgbClr val="6A7E74"/>
              </a:solidFill>
              <a:ea typeface="Pretendard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565900" y="6946900"/>
            <a:ext cx="51562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400" b="0" i="0" u="none" strike="noStrike" dirty="0">
                <a:solidFill>
                  <a:srgbClr val="466456"/>
                </a:solidFill>
                <a:latin typeface="Pretendard Regular"/>
              </a:rPr>
              <a:t>게임 프로그래머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 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ExtraLight"/>
              </a:rPr>
              <a:t>|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 </a:t>
            </a:r>
            <a:r>
              <a:rPr lang="ko-KR" altLang="en-US" sz="2400" b="0" i="0" u="none" strike="noStrike" dirty="0">
                <a:solidFill>
                  <a:srgbClr val="466456"/>
                </a:solidFill>
                <a:ea typeface="Pretendard Bold"/>
              </a:rPr>
              <a:t>이창진</a:t>
            </a:r>
            <a:endParaRPr lang="ko-KR" sz="2400" b="0" i="0" u="none" strike="noStrike" dirty="0">
              <a:solidFill>
                <a:srgbClr val="466456"/>
              </a:solidFill>
              <a:ea typeface="Pretendard Bol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8A392CD-834F-4AFF-95C8-65D91C824B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109" y="2341521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07F607A-86A8-4FAA-975C-F7DCE7C230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773" y="4458810"/>
            <a:ext cx="3912536" cy="337464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32B6BDE-9B0D-49FD-9087-ABBFF04B04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50900" y="4406900"/>
            <a:ext cx="3939589" cy="341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42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ea typeface="Pretendard SemiBold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 코드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916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1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483351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84800" y="8806650"/>
            <a:ext cx="7353300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텍스쳐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큐브의 부딪친 그 지점의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컬러값을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가져오기 위해 샘플을 반환합니다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. 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SkyBoxVS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939F2F4-A049-4755-9DB6-5EF79BFC7F2F}"/>
              </a:ext>
            </a:extLst>
          </p:cNvPr>
          <p:cNvSpPr/>
          <p:nvPr/>
        </p:nvSpPr>
        <p:spPr>
          <a:xfrm>
            <a:off x="5511800" y="4138110"/>
            <a:ext cx="518795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PS(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SV_Target</a:t>
            </a:r>
            <a:endParaRPr lang="en-US" altLang="ko-KR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g_TexCube.Sample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float3(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pIn.posL.x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pIn.posL.y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-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pIn.posL.z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36128B-9E4A-4992-89F8-FA6C5F760D5E}"/>
              </a:ext>
            </a:extLst>
          </p:cNvPr>
          <p:cNvSpPr/>
          <p:nvPr/>
        </p:nvSpPr>
        <p:spPr>
          <a:xfrm>
            <a:off x="11226800" y="4103290"/>
            <a:ext cx="68199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z/w = 1.0f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로 고정하여 원근 투영 변환의 영향을 받지 않도록 합니다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왜 이렇게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하냐면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스카이 박스는 아주 먼 플랜에 있다고 가정하기 때문입니다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posH.xyww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0534B2-7015-4C63-85CF-35F96CE458C2}"/>
              </a:ext>
            </a:extLst>
          </p:cNvPr>
          <p:cNvSpPr/>
          <p:nvPr/>
        </p:nvSpPr>
        <p:spPr>
          <a:xfrm>
            <a:off x="723900" y="4103290"/>
            <a:ext cx="432210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TextureCube g_TexCube : register(t0);</a:t>
            </a: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SamplerState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register(s0);</a:t>
            </a: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cbuffer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CBChangesEveryFrame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register(b0)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matrix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SV_POSITION;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89350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28511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4541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SkyBox.hlsli</a:t>
            </a:r>
            <a:endParaRPr lang="ko-KR" altLang="ko-KR" sz="3000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E94051AB-2957-4B58-8EF1-3C27A96EC1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55036" y="3879850"/>
            <a:ext cx="5605039" cy="4372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306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457354" y="2266112"/>
            <a:ext cx="8403196" cy="7693471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9024530" y="4327142"/>
            <a:ext cx="3286334" cy="3022382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184745" y="4897841"/>
            <a:ext cx="281272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설명</a:t>
            </a:r>
            <a:endParaRPr lang="en-US" sz="1646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220370" y="5385721"/>
            <a:ext cx="3087427" cy="159748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큰 박스의 안에 있으니 당연히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CCW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반대로 만들어주고 </a:t>
            </a:r>
            <a:r>
              <a:rPr lang="ko-KR" altLang="en-US" sz="1600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 스텐실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도 잠시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꺼두고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그려야 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pPr marL="0" indent="0">
              <a:lnSpc>
                <a:spcPts val="2100"/>
              </a:lnSpc>
              <a:buNone/>
            </a:pP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스탠실을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끄고 다시 복귀하는 코드입니다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146147" y="2689927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chemeClr val="bg1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>
              <a:solidFill>
                <a:schemeClr val="bg1"/>
              </a:solidFill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02C6C37-D681-467B-ADD8-3740579A02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797" y="2133600"/>
            <a:ext cx="7025394" cy="7409466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71EE6C84-90CD-453A-8412-718E24CA31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1" y="7505735"/>
            <a:ext cx="3286334" cy="256344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FCC42B6-C9BE-46F8-B871-27BACCA4104B}"/>
              </a:ext>
            </a:extLst>
          </p:cNvPr>
          <p:cNvSpPr/>
          <p:nvPr/>
        </p:nvSpPr>
        <p:spPr>
          <a:xfrm>
            <a:off x="965200" y="3098800"/>
            <a:ext cx="7301934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UINT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OMGetDepthStencilState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비활성 상태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한 번만 생성해 재사용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82D2CE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static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!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D3D11_DEPTH_STENCIL_DESC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{}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TRUE;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DepthWriteMask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D3D11_DEPTH_WRITE_MASK_ALL;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깊이는 필요에 맞게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DepthFunc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D3D11_COMPARISON_LESS_EQUAL;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StencilEnable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FALSE;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                    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끔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CreateDepthStencilState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적용 후 원하는 드로우 작업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... draw ...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원상복구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SAFE_RELEASE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  <a:endParaRPr lang="en-US" altLang="ko-KR" b="0" dirty="0">
              <a:solidFill>
                <a:srgbClr val="D8DEE9"/>
              </a:solidFill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68562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671504" y="6350014"/>
            <a:ext cx="8056513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671504" y="2300824"/>
            <a:ext cx="10127815" cy="3877798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b="0" i="0" u="none" strike="noStrike" spc="-100" dirty="0">
                <a:solidFill>
                  <a:srgbClr val="6A7E74"/>
                </a:solidFill>
                <a:ea typeface="Pretendard SemiBold"/>
              </a:rPr>
              <a:t>2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73439" y="2756822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시도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965200" y="3131706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매우 큰 박스가 있고 이걸 카메라가 안에서 본다고 생각을 하고 시도해 봤습니다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65200" y="3815266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큰 박스의 안에 있으니 당연히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CCW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반대로 만들어주고 깊이 스텐실도 잠시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꺼두고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그려야 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277197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66730DFE-9453-457B-83EA-6BBAEB26F4D5}"/>
              </a:ext>
            </a:extLst>
          </p:cNvPr>
          <p:cNvSpPr/>
          <p:nvPr/>
        </p:nvSpPr>
        <p:spPr>
          <a:xfrm>
            <a:off x="1116982" y="7241199"/>
            <a:ext cx="74941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-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m_baseProjection.proj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922796D3-53BA-40E8-B67B-7E2A27D7D16C}"/>
              </a:ext>
            </a:extLst>
          </p:cNvPr>
          <p:cNvSpPr/>
          <p:nvPr/>
        </p:nvSpPr>
        <p:spPr>
          <a:xfrm>
            <a:off x="973439" y="4514324"/>
            <a:ext cx="4953000" cy="132812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00"/>
              </a:lnSpc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안에서 밖을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보는 것이니 직관적으로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카메라의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행렬에 음수를 곱해 넣으면 되지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않을까 생각했습니다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투영행렬에 음수를 곱하면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“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방향만 반대로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”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가 될테니까 말이죠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 그런데 이렇게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그리게 되면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축으로 반전되어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나타납니다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E99120E-9F36-4377-95F4-3E20B97268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1215" y="2114550"/>
            <a:ext cx="6732727" cy="7568252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63A592C-D73A-42AC-BD29-8869FE6685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0" y="7505700"/>
            <a:ext cx="3286334" cy="2563443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6EC7DE3-CFED-468D-B445-9E92F560DB0D}"/>
              </a:ext>
            </a:extLst>
          </p:cNvPr>
          <p:cNvSpPr/>
          <p:nvPr/>
        </p:nvSpPr>
        <p:spPr>
          <a:xfrm>
            <a:off x="5969228" y="3629880"/>
            <a:ext cx="486434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A8BCE98-376D-42A9-9A1D-91B75739D8C5}"/>
              </a:ext>
            </a:extLst>
          </p:cNvPr>
          <p:cNvSpPr/>
          <p:nvPr/>
        </p:nvSpPr>
        <p:spPr>
          <a:xfrm>
            <a:off x="6046804" y="4936377"/>
            <a:ext cx="38026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(−P · V0)^T = −P^T · V0^T</a:t>
            </a:r>
            <a:endParaRPr lang="en-US" altLang="ko-KR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6234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F1E74827-ECF9-4C59-B38C-6F58BB2B7CCD}"/>
              </a:ext>
            </a:extLst>
          </p:cNvPr>
          <p:cNvSpPr/>
          <p:nvPr/>
        </p:nvSpPr>
        <p:spPr>
          <a:xfrm>
            <a:off x="533400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2" y="6350014"/>
            <a:ext cx="8056513" cy="3719164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5</a:t>
            </a: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3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0118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해결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905097" y="3739878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생각을 해보니 카메라가 박스의 안에서 박스의 안쪽면을 보고 있는데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큐브의 밖에 매핑이 되어 있습니다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05097" y="4536970"/>
            <a:ext cx="4953000" cy="78951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뷰 행렬에서 이동 성분을 제거해버려 카메라의 중심에 무조건 있도록 만들고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좌표계 플립은 따로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z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스케일을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-1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만큼 해서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넣어주면 됩니다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BE3766F-B4B0-48BD-9776-0B4C9B8AC9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7449" y="2108947"/>
            <a:ext cx="7314194" cy="7714055"/>
          </a:xfrm>
          <a:prstGeom prst="rect">
            <a:avLst/>
          </a:prstGeom>
        </p:spPr>
      </p:pic>
      <p:sp>
        <p:nvSpPr>
          <p:cNvPr id="32" name="화살표: 왼쪽 31">
            <a:extLst>
              <a:ext uri="{FF2B5EF4-FFF2-40B4-BE49-F238E27FC236}">
                <a16:creationId xmlns:a16="http://schemas.microsoft.com/office/drawing/2014/main" id="{706134DF-8124-4967-B3AC-18E9CCEEA681}"/>
              </a:ext>
            </a:extLst>
          </p:cNvPr>
          <p:cNvSpPr/>
          <p:nvPr/>
        </p:nvSpPr>
        <p:spPr>
          <a:xfrm>
            <a:off x="13335000" y="8847151"/>
            <a:ext cx="24135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D08DEDF-7E90-4BD1-9C15-988174062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3592" y="7625123"/>
            <a:ext cx="3133279" cy="2444055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C2335329-F3D5-45CC-A834-11516733851C}"/>
              </a:ext>
            </a:extLst>
          </p:cNvPr>
          <p:cNvSpPr/>
          <p:nvPr/>
        </p:nvSpPr>
        <p:spPr>
          <a:xfrm>
            <a:off x="5805105" y="3629880"/>
            <a:ext cx="515833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diag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(1, 1, −1) (Z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플립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큐브 안쪽을 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LH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규약과 맞춤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4F2707F-5FBD-4E4D-90F4-B8587A4DA7FF}"/>
              </a:ext>
            </a:extLst>
          </p:cNvPr>
          <p:cNvSpPr/>
          <p:nvPr/>
        </p:nvSpPr>
        <p:spPr>
          <a:xfrm>
            <a:off x="5882681" y="5384211"/>
            <a:ext cx="45239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 = (P · V0 · </a:t>
            </a:r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)^T</a:t>
            </a:r>
            <a:endParaRPr lang="en-US" altLang="ko-KR" sz="2000" b="1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BD5F77F-4FFD-4B69-A7F8-7366ABADE7DF}"/>
              </a:ext>
            </a:extLst>
          </p:cNvPr>
          <p:cNvSpPr/>
          <p:nvPr/>
        </p:nvSpPr>
        <p:spPr>
          <a:xfrm>
            <a:off x="1517215" y="7203976"/>
            <a:ext cx="716958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XMMatrixScaling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(1.0f, 1.0f, -1.0f));</a:t>
            </a:r>
          </a:p>
          <a:p>
            <a:r>
              <a:rPr lang="fr-FR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fr-FR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projT = m_baseProjection.proj;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projT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  <p:sp>
        <p:nvSpPr>
          <p:cNvPr id="2" name="Text 3">
            <a:extLst>
              <a:ext uri="{FF2B5EF4-FFF2-40B4-BE49-F238E27FC236}">
                <a16:creationId xmlns:a16="http://schemas.microsoft.com/office/drawing/2014/main" id="{6722079A-5AC3-A23F-BA02-7B8E91DD32B0}"/>
              </a:ext>
            </a:extLst>
          </p:cNvPr>
          <p:cNvSpPr/>
          <p:nvPr/>
        </p:nvSpPr>
        <p:spPr>
          <a:xfrm>
            <a:off x="907910" y="5226618"/>
            <a:ext cx="4953000" cy="2509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2317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C5EE83-C23B-5E97-499F-23058D9C44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C54FA9FE-B296-7CB7-CE31-4B0B75793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399612AB-0F5D-1313-E972-26C99932B3EB}"/>
              </a:ext>
            </a:extLst>
          </p:cNvPr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5</a:t>
            </a: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.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6BD13245-2371-3C63-3F00-2D100491F917}"/>
              </a:ext>
            </a:extLst>
          </p:cNvPr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>
                <a:solidFill>
                  <a:srgbClr val="6A7E74"/>
                </a:solidFill>
                <a:ea typeface="Pretendard SemiBold"/>
              </a:rPr>
              <a:t>팁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>
            <a:extLst>
              <a:ext uri="{FF2B5EF4-FFF2-40B4-BE49-F238E27FC236}">
                <a16:creationId xmlns:a16="http://schemas.microsoft.com/office/drawing/2014/main" id="{AF95E9C2-DCB5-41ED-024F-93F793B08664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5" name="TextBox 7">
            <a:extLst>
              <a:ext uri="{FF2B5EF4-FFF2-40B4-BE49-F238E27FC236}">
                <a16:creationId xmlns:a16="http://schemas.microsoft.com/office/drawing/2014/main" id="{D3820070-656D-685F-94DD-6594C535FE37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8191F003-7985-C678-E038-1FC25DA66B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956E7920-E881-44A5-ADFD-C136D75B2593}"/>
              </a:ext>
            </a:extLst>
          </p:cNvPr>
          <p:cNvSpPr/>
          <p:nvPr/>
        </p:nvSpPr>
        <p:spPr>
          <a:xfrm>
            <a:off x="457200" y="2290357"/>
            <a:ext cx="10591646" cy="784830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C46473-BB8D-5391-973D-B0E0AF603FC9}"/>
              </a:ext>
            </a:extLst>
          </p:cNvPr>
          <p:cNvSpPr txBox="1"/>
          <p:nvPr/>
        </p:nvSpPr>
        <p:spPr>
          <a:xfrm>
            <a:off x="1142846" y="2729345"/>
            <a:ext cx="9995648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void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App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::PrepareSkyFaceSRVs()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Microsoft::WRL::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ComPtr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&lt;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ID3D11Resource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&gt; res;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m_pTextureSRV-&gt;GetResource(res.GetAddressOf());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(!res)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return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>
              <a:solidFill>
                <a:schemeClr val="bg1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Microsoft::WRL::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ComPtr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&lt;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ID3D11Texture2D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&gt; tex2D;</a:t>
            </a:r>
          </a:p>
          <a:p>
            <a:r>
              <a:rPr lang="en-US" altLang="ko-KR">
                <a:solidFill>
                  <a:srgbClr val="6F008A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HR_T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(res.As(</a:t>
            </a:r>
            <a:r>
              <a:rPr lang="en-US" altLang="ko-KR">
                <a:solidFill>
                  <a:srgbClr val="008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tex2D));</a:t>
            </a:r>
            <a:endParaRPr lang="ko-KR" altLang="en-US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D3D11_TEXTURE2D_DESC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desc{};</a:t>
            </a:r>
          </a:p>
          <a:p>
            <a:endParaRPr lang="en-US" altLang="ko-KR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tex2D</a:t>
            </a:r>
            <a:r>
              <a:rPr lang="en-US" altLang="ko-KR">
                <a:solidFill>
                  <a:srgbClr val="008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GetDesc(&amp;desc);</a:t>
            </a:r>
          </a:p>
          <a:p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if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((desc.ArraySize &lt; 6))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return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for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UINT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face = 0; face &lt; 6; ++face)</a:t>
            </a:r>
          </a:p>
          <a:p>
            <a:r>
              <a:rPr lang="ko-KR" altLang="en-US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D3D11_SHADER_RESOURCE_VIEW_DESC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sd{};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sd.Format = desc.Format;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	… // </a:t>
            </a:r>
            <a:r>
              <a:rPr lang="en-US" altLang="ko-KR">
                <a:latin typeface="Noto Sans KR" panose="020B0200000000000000" pitchFamily="50" charset="-127"/>
                <a:ea typeface="Noto Sans KR" panose="020B0200000000000000" pitchFamily="50" charset="-127"/>
              </a:rPr>
              <a:t>sd </a:t>
            </a:r>
            <a:r>
              <a:rPr lang="ko-KR" altLang="en-US">
                <a:latin typeface="Noto Sans KR" panose="020B0200000000000000" pitchFamily="50" charset="-127"/>
                <a:ea typeface="Noto Sans KR" panose="020B0200000000000000" pitchFamily="50" charset="-127"/>
              </a:rPr>
              <a:t>값 넣어주기</a:t>
            </a:r>
            <a:endParaRPr lang="en-US" altLang="ko-KR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	ID3D11ShaderResourceView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 faceSRV =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>
                <a:solidFill>
                  <a:srgbClr val="6F008A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SUCCEEDED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(m_pDevice-&gt;CreateShaderResourceView(tex2D.Get(), &amp;sd, &amp;faceSRV)))</a:t>
            </a:r>
          </a:p>
          <a:p>
            <a:r>
              <a:rPr lang="ko-KR" altLang="en-US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    m_pSkyFaceSRV[face] = faceSRV;</a:t>
            </a:r>
          </a:p>
          <a:p>
            <a:r>
              <a:rPr lang="ko-KR" altLang="en-US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</a:p>
          <a:p>
            <a:r>
              <a:rPr lang="ko-KR" altLang="en-US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E599DC5-2892-4D21-8E30-6E76C6A3229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0257" y="6214508"/>
            <a:ext cx="4458128" cy="347747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B9B7786-4CB0-4067-8C8A-0F68D80ABBA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800" y="2582374"/>
            <a:ext cx="4458127" cy="347747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8AC1097-3E58-42C8-9A64-08E407AFD3D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0914" y="2582374"/>
            <a:ext cx="4458127" cy="347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322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3606800" y="3848100"/>
            <a:ext cx="11087100" cy="2400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000" b="0" i="0" u="none" strike="noStrike" spc="-500" dirty="0">
                <a:solidFill>
                  <a:srgbClr val="6A7E74"/>
                </a:solidFill>
                <a:ea typeface="Pretendard Medium"/>
              </a:rPr>
              <a:t>감사합니다</a:t>
            </a:r>
            <a:r>
              <a:rPr lang="en-US" sz="7000" b="0" i="0" u="none" strike="noStrike" spc="-500" dirty="0">
                <a:solidFill>
                  <a:srgbClr val="6A7E74"/>
                </a:solidFill>
                <a:latin typeface="Pretendard Medium"/>
              </a:rPr>
              <a:t>.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4000008"/>
              </p:ext>
            </p:extLst>
          </p:nvPr>
        </p:nvGraphicFramePr>
        <p:xfrm>
          <a:off x="952500" y="8953500"/>
          <a:ext cx="16383000" cy="863600"/>
        </p:xfrm>
        <a:graphic>
          <a:graphicData uri="http://schemas.openxmlformats.org/drawingml/2006/table">
            <a:tbl>
              <a:tblPr/>
              <a:tblGrid>
                <a:gridCol w="704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0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3600">
                <a:tc>
                  <a:txBody>
                    <a:bodyPr/>
                    <a:lstStyle/>
                    <a:p>
                      <a:pPr lvl="0" algn="l">
                        <a:lnSpc>
                          <a:spcPct val="107899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 </a:t>
                      </a:r>
                      <a:r>
                        <a:rPr lang="ko-KR" altLang="en-US" sz="1800" b="0" i="0" u="none" strike="noStrike" dirty="0">
                          <a:solidFill>
                            <a:srgbClr val="466456"/>
                          </a:solidFill>
                          <a:ea typeface="Pretendard Bold"/>
                        </a:rPr>
                        <a:t>이창진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dirty="0" err="1">
                          <a:solidFill>
                            <a:srgbClr val="466456"/>
                          </a:solidFill>
                          <a:latin typeface="Pretendard Bold"/>
                        </a:rPr>
                        <a:t>Github</a:t>
                      </a: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. </a:t>
                      </a:r>
                      <a:r>
                        <a:rPr lang="ko-KR" altLang="en-US" dirty="0">
                          <a:hlinkClick r:id="rId2"/>
                        </a:rPr>
                        <a:t>https://github.com/Chang-Jin-Lee</a:t>
                      </a:r>
                      <a:endParaRPr lang="en-US" altLang="ko-KR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r">
                        <a:lnSpc>
                          <a:spcPct val="107899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6817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298700"/>
            <a:ext cx="88900" cy="673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667000" y="2133600"/>
            <a:ext cx="4521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 spc="-200">
                <a:solidFill>
                  <a:srgbClr val="466456"/>
                </a:solidFill>
                <a:ea typeface="Pretendard Bold"/>
              </a:rPr>
              <a:t>목차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696795"/>
              </p:ext>
            </p:extLst>
          </p:nvPr>
        </p:nvGraphicFramePr>
        <p:xfrm>
          <a:off x="9144000" y="1778000"/>
          <a:ext cx="9004300" cy="6731000"/>
        </p:xfrm>
        <a:graphic>
          <a:graphicData uri="http://schemas.openxmlformats.org/drawingml/2006/table">
            <a:tbl>
              <a:tblPr/>
              <a:tblGrid>
                <a:gridCol w="165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1.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정의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2.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큐브매핑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3.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DDS 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포맷 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4.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쉐이더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코드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1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5. </a:t>
                      </a:r>
                      <a:endParaRPr lang="en-US" altLang="ko-KR" sz="1100" dirty="0"/>
                    </a:p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그리기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6896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3" y="6350014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66800" y="2758411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1.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스카이박스란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?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3414179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397815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스카이박스(Skybox)는 3D 그래픽스 환경에서 장면의 배경을 표현하는 데 사용되는 환경 매핑 기술입니다.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4663960"/>
            <a:ext cx="4953000" cy="79361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이는 게임이나 시뮬레이션에서 플레이어가 거대한 공간 안에 있는 듯한 착각을 주도록 설계된 가상의 육면체 또는 구체입니다.</a:t>
            </a:r>
            <a:endParaRPr lang="en-US" sz="1600" dirty="0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작동 방식</a:t>
            </a:r>
            <a:endParaRPr lang="en-US" sz="1646" dirty="0"/>
          </a:p>
        </p:txBody>
      </p:sp>
      <p:sp>
        <p:nvSpPr>
          <p:cNvPr id="28" name="Text 2">
            <a:extLst>
              <a:ext uri="{FF2B5EF4-FFF2-40B4-BE49-F238E27FC236}">
                <a16:creationId xmlns:a16="http://schemas.microsoft.com/office/drawing/2014/main" id="{4586E718-5128-49E6-B719-7E0BA7AEBF44}"/>
              </a:ext>
            </a:extLst>
          </p:cNvPr>
          <p:cNvSpPr/>
          <p:nvPr/>
        </p:nvSpPr>
        <p:spPr>
          <a:xfrm>
            <a:off x="1701800" y="7319619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내부적으로 모든 오브젝트가 그려진 뒤에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렌더링됩니다</a:t>
            </a:r>
            <a:endParaRPr lang="en-US" sz="1600" dirty="0"/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7C62AE5A-94D4-456D-AD98-3AE0B4F8AECF}"/>
              </a:ext>
            </a:extLst>
          </p:cNvPr>
          <p:cNvSpPr/>
          <p:nvPr/>
        </p:nvSpPr>
        <p:spPr>
          <a:xfrm>
            <a:off x="1701800" y="7754534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일반적으로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스카이박스는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다른 오브젝트에게 가려지는 경우가 많아 먼저 그리게 되면 두 번 그리는 문제가 생깁니다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B57C358-CF72-4F45-A58B-71A371F443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3074534"/>
            <a:ext cx="2926355" cy="2414838"/>
          </a:xfrm>
          <a:prstGeom prst="rect">
            <a:avLst/>
          </a:prstGeom>
        </p:spPr>
      </p:pic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EC4F390-0C7C-4951-9F46-659AF710F4E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5763156"/>
            <a:ext cx="6725154" cy="418125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6C7F3984-61E2-932A-B4FF-7B11DEEA01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995400" y="3098800"/>
            <a:ext cx="2590800" cy="240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80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큐브매핑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7152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4150" y="2908521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3962673" y="3978989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2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d</a:t>
            </a:r>
            <a:r>
              <a:rPr lang="en-US" altLang="ko-KR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3d11.h </a:t>
            </a:r>
            <a:r>
              <a:rPr lang="ko-KR" altLang="en-US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파일 내부</a:t>
            </a:r>
            <a:endParaRPr lang="ko-KR" sz="2800" b="0" i="0" u="none" strike="noStrike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1649943-6E6F-457F-AFB7-1B8C54439A4D}"/>
              </a:ext>
            </a:extLst>
          </p:cNvPr>
          <p:cNvSpPr/>
          <p:nvPr/>
        </p:nvSpPr>
        <p:spPr>
          <a:xfrm>
            <a:off x="1454150" y="4055741"/>
            <a:ext cx="6172200" cy="37928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2F353680-ABF5-4A24-8073-203AAAB97230}"/>
              </a:ext>
            </a:extLst>
          </p:cNvPr>
          <p:cNvSpPr/>
          <p:nvPr/>
        </p:nvSpPr>
        <p:spPr>
          <a:xfrm>
            <a:off x="2075473" y="456838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정육면체는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면을 가집니다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스카이 박스는 이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면에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맵이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매핑됩니다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4A920E76-ABF7-4728-9D6A-007BB3A5866E}"/>
              </a:ext>
            </a:extLst>
          </p:cNvPr>
          <p:cNvSpPr/>
          <p:nvPr/>
        </p:nvSpPr>
        <p:spPr>
          <a:xfrm>
            <a:off x="2075473" y="5254190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정육면체의 중심을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원점으로하는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 좌표축을 정렬해서 시스템을 만듭니다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. </a:t>
            </a:r>
            <a:endParaRPr lang="en-US" sz="1600" dirty="0"/>
          </a:p>
        </p:txBody>
      </p:sp>
      <p:sp>
        <p:nvSpPr>
          <p:cNvPr id="25" name="Text 3">
            <a:extLst>
              <a:ext uri="{FF2B5EF4-FFF2-40B4-BE49-F238E27FC236}">
                <a16:creationId xmlns:a16="http://schemas.microsoft.com/office/drawing/2014/main" id="{A87FD32E-01D6-4DC1-B550-4BABAB4F52B6}"/>
              </a:ext>
            </a:extLst>
          </p:cNvPr>
          <p:cNvSpPr/>
          <p:nvPr/>
        </p:nvSpPr>
        <p:spPr>
          <a:xfrm>
            <a:off x="2063750" y="6057464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카메라에서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Eye, At, Up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으로 만들어내는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행렬을 만드는 것을 떠올려보면 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FE978BE6-4D20-43FC-B485-4B08604555F9}"/>
              </a:ext>
            </a:extLst>
          </p:cNvPr>
          <p:cNvSpPr/>
          <p:nvPr/>
        </p:nvSpPr>
        <p:spPr>
          <a:xfrm>
            <a:off x="2082800" y="6834287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+-x,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+-y, +-z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로 원점에서 방향벡터를 만들어 광선을 발사해 면과 교차한 교차점에 해당하는 색상을 얻을 수 있습니다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DCDE633-0B1A-4081-B3C8-1E6FC20EE60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927" y="4624931"/>
            <a:ext cx="2813941" cy="320789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B6BF666-ECF3-468C-AFCF-3D835BC4819B}"/>
              </a:ext>
            </a:extLst>
          </p:cNvPr>
          <p:cNvSpPr txBox="1"/>
          <p:nvPr/>
        </p:nvSpPr>
        <p:spPr>
          <a:xfrm>
            <a:off x="10968507" y="5020116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여기가 교차점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F0C81F6C-5E1E-44F6-9834-E5AE6B872624}"/>
              </a:ext>
            </a:extLst>
          </p:cNvPr>
          <p:cNvSpPr/>
          <p:nvPr/>
        </p:nvSpPr>
        <p:spPr>
          <a:xfrm>
            <a:off x="12394711" y="4512389"/>
            <a:ext cx="5587023" cy="33610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 3">
            <a:extLst>
              <a:ext uri="{FF2B5EF4-FFF2-40B4-BE49-F238E27FC236}">
                <a16:creationId xmlns:a16="http://schemas.microsoft.com/office/drawing/2014/main" id="{31942749-3673-46B9-B226-0A08F68F1B01}"/>
              </a:ext>
            </a:extLst>
          </p:cNvPr>
          <p:cNvSpPr/>
          <p:nvPr/>
        </p:nvSpPr>
        <p:spPr>
          <a:xfrm>
            <a:off x="10235223" y="6452639"/>
            <a:ext cx="4953000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endParaRPr lang="en-US" sz="16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4C41F6A-BF09-49A3-895A-6F1EA94D6EA2}"/>
              </a:ext>
            </a:extLst>
          </p:cNvPr>
          <p:cNvSpPr/>
          <p:nvPr/>
        </p:nvSpPr>
        <p:spPr>
          <a:xfrm>
            <a:off x="12814788" y="4875319"/>
            <a:ext cx="558702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typedef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</a:p>
          <a:p>
            <a:r>
              <a:rPr lang="en-US" altLang="ko-KR" sz="1600" dirty="0" err="1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enum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endParaRPr lang="en-US" altLang="ko-KR" sz="1600" dirty="0">
              <a:solidFill>
                <a:srgbClr val="000000"/>
              </a:solidFill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D3D11_TEXTURECUBE_FACE_POSITIVE_X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0,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D3D11_TEXTURECUBE_FACE_NEGATIVE_X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1,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D3D11_TEXTURECUBE_FACE_POSITIVE_Y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2,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D3D11_TEXTURECUBE_FACE_NEGATIVE_Y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3,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D3D11_TEXTURECUBE_FACE_POSITIVE_Z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4,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D3D11_TEXTURECUBE_FACE_NEGATIVE_Z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5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}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  <a:endParaRPr lang="ko-KR" altLang="en-US" sz="1600" dirty="0"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7" name="Text 1">
            <a:extLst>
              <a:ext uri="{FF2B5EF4-FFF2-40B4-BE49-F238E27FC236}">
                <a16:creationId xmlns:a16="http://schemas.microsoft.com/office/drawing/2014/main" id="{6A135E16-E294-455C-B34E-7412973D5688}"/>
              </a:ext>
            </a:extLst>
          </p:cNvPr>
          <p:cNvSpPr/>
          <p:nvPr/>
        </p:nvSpPr>
        <p:spPr>
          <a:xfrm>
            <a:off x="1670538" y="3188557"/>
            <a:ext cx="844062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38" name="TextBox 7">
            <a:extLst>
              <a:ext uri="{FF2B5EF4-FFF2-40B4-BE49-F238E27FC236}">
                <a16:creationId xmlns:a16="http://schemas.microsoft.com/office/drawing/2014/main" id="{A8EDA6D0-90FE-4409-9EDE-8249F3FE9DF2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9E620C84-A69D-4E70-AC55-F5D03C51C47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13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6B654185-C45C-9F0D-828B-FCA5659EE6CF}"/>
              </a:ext>
            </a:extLst>
          </p:cNvPr>
          <p:cNvSpPr/>
          <p:nvPr/>
        </p:nvSpPr>
        <p:spPr>
          <a:xfrm>
            <a:off x="609600" y="8981868"/>
            <a:ext cx="7800570" cy="107384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13457" y="2301775"/>
            <a:ext cx="5196840" cy="6499325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en-US" altLang="ko-KR" sz="2000" spc="-100">
                <a:solidFill>
                  <a:srgbClr val="BACCC3"/>
                </a:solidFill>
                <a:latin typeface="Josefin Sans SemiBold"/>
              </a:rPr>
              <a:t>Chapter 2.</a:t>
            </a:r>
            <a:endParaRPr lang="en-US" altLang="ko-KR" sz="2000" spc="-100" dirty="0">
              <a:solidFill>
                <a:srgbClr val="BACCC3"/>
              </a:solidFill>
              <a:latin typeface="Josefin Sans Semi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199" y="1155700"/>
            <a:ext cx="6220457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16199"/>
              </a:lnSpc>
            </a:pPr>
            <a:r>
              <a:rPr lang="ko-KR" altLang="en-US" sz="4000" spc="-100">
                <a:solidFill>
                  <a:srgbClr val="6A7E7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큐브매핑 </a:t>
            </a:r>
            <a:r>
              <a:rPr lang="en-US" altLang="ko-KR" sz="4000" spc="-100">
                <a:solidFill>
                  <a:srgbClr val="6A7E7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– </a:t>
            </a:r>
            <a:r>
              <a:rPr lang="ko-KR" altLang="en-US" sz="4000" spc="-100">
                <a:solidFill>
                  <a:srgbClr val="6A7E7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비균등 스케일 문제</a:t>
            </a:r>
            <a:endParaRPr lang="ko-KR" altLang="ko-KR" sz="4000" spc="-100" dirty="0">
              <a:solidFill>
                <a:srgbClr val="6A7E74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2974861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설명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3538841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법선벡터는 비균등 스케일에서 값이 달라집니다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3973042"/>
            <a:ext cx="4953000" cy="78951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접선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t = (0,1,0)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이라하고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n = (0,0,1)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이라 해봅시다</a:t>
            </a: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그리고 변환 행렬은 다음과 같다고 해봅시다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E49EC49-3235-63E8-4E33-97DF716323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5703" y="4847189"/>
            <a:ext cx="1808946" cy="1134512"/>
          </a:xfrm>
          <a:prstGeom prst="rect">
            <a:avLst/>
          </a:prstGeom>
        </p:spPr>
      </p:pic>
      <p:sp>
        <p:nvSpPr>
          <p:cNvPr id="10" name="Text 3">
            <a:extLst>
              <a:ext uri="{FF2B5EF4-FFF2-40B4-BE49-F238E27FC236}">
                <a16:creationId xmlns:a16="http://schemas.microsoft.com/office/drawing/2014/main" id="{CCCE789D-4F53-50F8-9539-1143D0F57E05}"/>
              </a:ext>
            </a:extLst>
          </p:cNvPr>
          <p:cNvSpPr/>
          <p:nvPr/>
        </p:nvSpPr>
        <p:spPr>
          <a:xfrm>
            <a:off x="1688123" y="6186055"/>
            <a:ext cx="4953000" cy="213603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변환 후 벡터들은 다음과 같습니다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i="1"/>
              <a:t>	t</a:t>
            </a:r>
            <a:r>
              <a:rPr lang="en-US" altLang="ko-KR"/>
              <a:t>′=</a:t>
            </a:r>
            <a:r>
              <a:rPr lang="en-US" altLang="ko-KR" i="1"/>
              <a:t>Mt</a:t>
            </a:r>
            <a:r>
              <a:rPr lang="en-US" altLang="ko-KR"/>
              <a:t>=(0,3,1)</a:t>
            </a:r>
          </a:p>
          <a:p>
            <a:pPr>
              <a:lnSpc>
                <a:spcPts val="2100"/>
              </a:lnSpc>
            </a:pPr>
            <a:r>
              <a:rPr lang="pt-BR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	n′=Mn=(0,1,1)</a:t>
            </a:r>
          </a:p>
          <a:p>
            <a:pPr>
              <a:lnSpc>
                <a:spcPts val="2100"/>
              </a:lnSpc>
            </a:pPr>
            <a:endParaRPr lang="pt-BR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 둘의 내적은 다음과 같습니다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i="1"/>
              <a:t>	t</a:t>
            </a:r>
            <a:r>
              <a:rPr lang="en-US" altLang="ko-KR"/>
              <a:t>′⋅</a:t>
            </a:r>
            <a:r>
              <a:rPr lang="en-US" altLang="ko-KR" i="1"/>
              <a:t>n</a:t>
            </a:r>
            <a:r>
              <a:rPr lang="en-US" altLang="ko-KR"/>
              <a:t>′=0×0+3×1+1×1 = 4</a:t>
            </a:r>
          </a:p>
          <a:p>
            <a:pPr>
              <a:lnSpc>
                <a:spcPts val="2100"/>
              </a:lnSpc>
            </a:pPr>
            <a:endParaRPr lang="en-US" altLang="ko-KR"/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즉 수직성이 깨집니다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  <p:pic>
        <p:nvPicPr>
          <p:cNvPr id="17" name="그림 16" descr="그래픽 디자인, 만화 영화, 그림, 예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6DDFFD5-9C1D-FE57-4A91-4CF3CA7BF10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6063" y="2164773"/>
            <a:ext cx="3367935" cy="4713079"/>
          </a:xfrm>
          <a:prstGeom prst="rect">
            <a:avLst/>
          </a:prstGeom>
        </p:spPr>
      </p:pic>
      <p:pic>
        <p:nvPicPr>
          <p:cNvPr id="19" name="그림 18" descr="카민, 예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BF45093-7592-1852-C922-F450EAE2F3F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141" y="2301775"/>
            <a:ext cx="3448499" cy="3538129"/>
          </a:xfrm>
          <a:prstGeom prst="rect">
            <a:avLst/>
          </a:prstGeom>
        </p:spPr>
      </p:pic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3FA3354D-4985-F7CB-6BD8-B2E8756BAA3D}"/>
              </a:ext>
            </a:extLst>
          </p:cNvPr>
          <p:cNvSpPr/>
          <p:nvPr/>
        </p:nvSpPr>
        <p:spPr>
          <a:xfrm>
            <a:off x="11538921" y="3915128"/>
            <a:ext cx="1523570" cy="81625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EFF7B204-5127-7B41-C64A-5F3AC87851F1}"/>
              </a:ext>
            </a:extLst>
          </p:cNvPr>
          <p:cNvSpPr/>
          <p:nvPr/>
        </p:nvSpPr>
        <p:spPr>
          <a:xfrm>
            <a:off x="11995906" y="3672276"/>
            <a:ext cx="30480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altLang="ko-KR" sz="2400" b="1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M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971A36BA-BB66-A0D1-AECA-F8A6A2F86AC5}"/>
              </a:ext>
            </a:extLst>
          </p:cNvPr>
          <p:cNvSpPr/>
          <p:nvPr/>
        </p:nvSpPr>
        <p:spPr>
          <a:xfrm>
            <a:off x="8647546" y="6301982"/>
            <a:ext cx="7232917" cy="3753734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1" name="Text 1">
            <a:extLst>
              <a:ext uri="{FF2B5EF4-FFF2-40B4-BE49-F238E27FC236}">
                <a16:creationId xmlns:a16="http://schemas.microsoft.com/office/drawing/2014/main" id="{0B4AC43A-7E6F-9819-64B3-D4BCE3AE03B1}"/>
              </a:ext>
            </a:extLst>
          </p:cNvPr>
          <p:cNvSpPr/>
          <p:nvPr/>
        </p:nvSpPr>
        <p:spPr>
          <a:xfrm>
            <a:off x="9411681" y="6758181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해결하는 방법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2" name="Text 2">
            <a:extLst>
              <a:ext uri="{FF2B5EF4-FFF2-40B4-BE49-F238E27FC236}">
                <a16:creationId xmlns:a16="http://schemas.microsoft.com/office/drawing/2014/main" id="{A790C82E-9584-6311-BE43-00D46336B686}"/>
              </a:ext>
            </a:extLst>
          </p:cNvPr>
          <p:cNvSpPr/>
          <p:nvPr/>
        </p:nvSpPr>
        <p:spPr>
          <a:xfrm>
            <a:off x="9411680" y="7277100"/>
            <a:ext cx="5343163" cy="240533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n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은 접선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t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와 수직하므로 항상 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sz="1600" i="1">
                <a:latin typeface="Noto Sans KR" panose="020B0200000000000000" pitchFamily="50" charset="-127"/>
                <a:ea typeface="Noto Sans KR" panose="020B0200000000000000" pitchFamily="50" charset="-127"/>
              </a:rPr>
              <a:t>	(</a:t>
            </a:r>
            <a:r>
              <a:rPr lang="en-US" altLang="ko-KR" i="1"/>
              <a:t>n^T)t   </a:t>
            </a:r>
            <a:r>
              <a:rPr lang="en-US" altLang="ko-KR"/>
              <a:t>=   0</a:t>
            </a: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변환 후 법선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n’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과 접선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t’ = Mt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도 수직이어야 하므로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</a:p>
          <a:p>
            <a:pPr>
              <a:lnSpc>
                <a:spcPts val="2100"/>
              </a:lnSpc>
            </a:pPr>
            <a:r>
              <a:rPr 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	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 (n’)^T * t’    =   </a:t>
            </a:r>
            <a:r>
              <a:rPr 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(n’)^T * (Mt)   =  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(n’^T * M)t   =   0</a:t>
            </a:r>
            <a:endParaRPr lang="en-US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 모양을 잘 보면 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	n^T   =   n’^T * M</a:t>
            </a: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양변에 전치를 하고 정리하면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	n‘   =   (M^T)^-1 * n   =  ((M^-1) ^T) n</a:t>
            </a: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 됩니다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00636F-7AB8-45C1-CEAC-E9951B658060}"/>
              </a:ext>
            </a:extLst>
          </p:cNvPr>
          <p:cNvSpPr txBox="1"/>
          <p:nvPr/>
        </p:nvSpPr>
        <p:spPr>
          <a:xfrm>
            <a:off x="886076" y="9227433"/>
            <a:ext cx="75240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auto</a:t>
            </a:r>
            <a:r>
              <a:rPr lang="en-US" altLang="ko-KR" sz="160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invWorlNormal = XMMatrixInverse(</a:t>
            </a:r>
            <a:r>
              <a:rPr lang="en-US" altLang="ko-KR" sz="1600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sz="160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m_baseProjection.world);</a:t>
            </a:r>
          </a:p>
          <a:p>
            <a:r>
              <a:rPr lang="en-US" altLang="ko-KR" sz="160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m_ConstantBuffer.worldInvTranspose </a:t>
            </a:r>
            <a:r>
              <a:rPr lang="en-US" altLang="ko-KR" sz="1600">
                <a:solidFill>
                  <a:srgbClr val="008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sz="160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XMMatrixTranspose(invWorlNormal);</a:t>
            </a:r>
            <a:endParaRPr lang="ko-KR" altLang="en-US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0" name="Picture 2" descr="vector spaces - Why use $f: ℝ^m → ℝ^n$ to represent linear mapping? -  Mathematics Stack Exchange">
            <a:extLst>
              <a:ext uri="{FF2B5EF4-FFF2-40B4-BE49-F238E27FC236}">
                <a16:creationId xmlns:a16="http://schemas.microsoft.com/office/drawing/2014/main" id="{2BAB4482-0031-D652-7355-33A84CD760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7049" y="397125"/>
            <a:ext cx="3994247" cy="2736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83339031-6585-ACFE-9397-E4776AAEE92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7883944">
            <a:off x="10990821" y="1670611"/>
            <a:ext cx="471038" cy="761092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2F6242F7-3C87-E8F1-8CDA-269DA963776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0222465">
            <a:off x="13006628" y="341534"/>
            <a:ext cx="644085" cy="1569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007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3.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DDS 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포맷</a:t>
            </a:r>
            <a:endParaRPr lang="en-US" sz="4000" b="0" i="0" u="none" strike="noStrike" spc="-100" dirty="0">
              <a:solidFill>
                <a:srgbClr val="6A7E74"/>
              </a:solidFill>
              <a:latin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377981" y="6941511"/>
            <a:ext cx="121878" cy="101564"/>
          </a:xfrm>
          <a:prstGeom prst="rect">
            <a:avLst/>
          </a:prstGeom>
        </p:spPr>
      </p:pic>
      <p:graphicFrame>
        <p:nvGraphicFramePr>
          <p:cNvPr id="10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995194"/>
              </p:ext>
            </p:extLst>
          </p:nvPr>
        </p:nvGraphicFramePr>
        <p:xfrm>
          <a:off x="970280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Pretendard SemiBold"/>
                        </a:rPr>
                        <a:t>LOD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0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1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723877"/>
              </p:ext>
            </p:extLst>
          </p:nvPr>
        </p:nvGraphicFramePr>
        <p:xfrm>
          <a:off x="3064884" y="6685920"/>
          <a:ext cx="748072" cy="2545878"/>
        </p:xfrm>
        <a:graphic>
          <a:graphicData uri="http://schemas.openxmlformats.org/drawingml/2006/table">
            <a:tbl>
              <a:tblPr/>
              <a:tblGrid>
                <a:gridCol w="748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4420315"/>
              </p:ext>
            </p:extLst>
          </p:nvPr>
        </p:nvGraphicFramePr>
        <p:xfrm>
          <a:off x="3713479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466456"/>
                          </a:solidFill>
                          <a:latin typeface="Pretendard SemiBold"/>
                        </a:rPr>
                        <a:t>Resolution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256*256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128*128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32*32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ABA5B7A0-3091-482F-B790-3ED5724125B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6993188"/>
            <a:ext cx="11582400" cy="965671"/>
          </a:xfrm>
          <a:prstGeom prst="rect">
            <a:avLst/>
          </a:prstGeom>
        </p:spPr>
      </p:pic>
      <p:pic>
        <p:nvPicPr>
          <p:cNvPr id="15" name="Picture 9">
            <a:extLst>
              <a:ext uri="{FF2B5EF4-FFF2-40B4-BE49-F238E27FC236}">
                <a16:creationId xmlns:a16="http://schemas.microsoft.com/office/drawing/2014/main" id="{4E4FF9A4-83BA-4C70-83F6-BFC3CF6E44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3500" y="2685774"/>
            <a:ext cx="15621000" cy="1462494"/>
          </a:xfrm>
          <a:prstGeom prst="rect">
            <a:avLst/>
          </a:prstGeom>
        </p:spPr>
      </p:pic>
      <p:sp>
        <p:nvSpPr>
          <p:cNvPr id="16" name="TextBox 21">
            <a:extLst>
              <a:ext uri="{FF2B5EF4-FFF2-40B4-BE49-F238E27FC236}">
                <a16:creationId xmlns:a16="http://schemas.microsoft.com/office/drawing/2014/main" id="{451F06C7-D8A8-43C9-A651-1A301B556078}"/>
              </a:ext>
            </a:extLst>
          </p:cNvPr>
          <p:cNvSpPr txBox="1"/>
          <p:nvPr/>
        </p:nvSpPr>
        <p:spPr>
          <a:xfrm>
            <a:off x="2057400" y="296980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16199"/>
              </a:lnSpc>
            </a:pPr>
            <a:r>
              <a:rPr 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DDS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는 </a:t>
            </a:r>
            <a:r>
              <a:rPr lang="en-US" altLang="ko-KR" sz="2400" b="0" i="0" u="none" strike="noStrike" dirty="0">
                <a:solidFill>
                  <a:srgbClr val="FF0000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가 쓰는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압축된 텍스처입니다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큐브맵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밉맵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체인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LOD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등을 전부 가지고 있습니다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스카이박스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알베도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반복 타일 등에서 효과적입니다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5D013745-48BA-48F9-BFB2-B1FF95529498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16BB287D-5BEB-4A7C-87F0-AB15C2C0983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9" name="Picture 9">
            <a:extLst>
              <a:ext uri="{FF2B5EF4-FFF2-40B4-BE49-F238E27FC236}">
                <a16:creationId xmlns:a16="http://schemas.microsoft.com/office/drawing/2014/main" id="{F776BD8B-4F4D-4BAA-BC6F-2BE600F3BC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3351" y="4419600"/>
            <a:ext cx="15621000" cy="2193596"/>
          </a:xfrm>
          <a:prstGeom prst="rect">
            <a:avLst/>
          </a:prstGeom>
        </p:spPr>
      </p:pic>
      <p:sp>
        <p:nvSpPr>
          <p:cNvPr id="20" name="TextBox 21">
            <a:extLst>
              <a:ext uri="{FF2B5EF4-FFF2-40B4-BE49-F238E27FC236}">
                <a16:creationId xmlns:a16="http://schemas.microsoft.com/office/drawing/2014/main" id="{C997BE7D-D35D-49B6-866F-79C4609255D6}"/>
              </a:ext>
            </a:extLst>
          </p:cNvPr>
          <p:cNvSpPr txBox="1"/>
          <p:nvPr/>
        </p:nvSpPr>
        <p:spPr>
          <a:xfrm>
            <a:off x="1989151" y="4789653"/>
            <a:ext cx="14249400" cy="1663623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는 텍스처를 블록 단위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캐시라인 단위로 읽습니다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가까이 있는 물체를 원본 텍스처에서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샘플하면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멀리 떨어진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를 자꾸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읽게되고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캐시가 자주 비게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>
                <a:solidFill>
                  <a:srgbClr val="444444"/>
                </a:solidFill>
                <a:latin typeface="Pretendard Regular"/>
                <a:ea typeface="Pretendard Regular"/>
              </a:rPr>
              <a:t>반대로 </a:t>
            </a:r>
            <a:r>
              <a:rPr lang="ko-KR" altLang="en-US" sz="2400">
                <a:solidFill>
                  <a:srgbClr val="FF0000"/>
                </a:solidFill>
                <a:latin typeface="Pretendard Regular"/>
                <a:ea typeface="Pretendard Regular"/>
              </a:rPr>
              <a:t>숫자가 높은 </a:t>
            </a:r>
            <a:r>
              <a:rPr lang="en-US" altLang="ko-KR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LOD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에서는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가까운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 있으니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캐시 블록을 재사용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하게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히트레이트가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올라가게 되고 메모리 대역폭이 줄어들어 성능이 좋아집니다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E333143-6A58-4DC3-8A3D-9E320B2DF173}"/>
              </a:ext>
            </a:extLst>
          </p:cNvPr>
          <p:cNvCxnSpPr>
            <a:cxnSpLocks/>
          </p:cNvCxnSpPr>
          <p:nvPr/>
        </p:nvCxnSpPr>
        <p:spPr>
          <a:xfrm flipV="1">
            <a:off x="78486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8EECF05-9655-4713-8B58-A0977CF6DBD2}"/>
              </a:ext>
            </a:extLst>
          </p:cNvPr>
          <p:cNvCxnSpPr>
            <a:cxnSpLocks/>
          </p:cNvCxnSpPr>
          <p:nvPr/>
        </p:nvCxnSpPr>
        <p:spPr>
          <a:xfrm flipV="1">
            <a:off x="157734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0FC9A401-33FD-4630-A7A3-60290B47FF20}"/>
              </a:ext>
            </a:extLst>
          </p:cNvPr>
          <p:cNvSpPr txBox="1"/>
          <p:nvPr/>
        </p:nvSpPr>
        <p:spPr>
          <a:xfrm>
            <a:off x="6705602" y="9047132"/>
            <a:ext cx="2438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</a:t>
            </a:r>
            <a:r>
              <a:rPr lang="ko-KR" altLang="en-US" dirty="0" err="1"/>
              <a:t>접근할때보다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653529D-3909-4E5E-A370-07412770800E}"/>
              </a:ext>
            </a:extLst>
          </p:cNvPr>
          <p:cNvSpPr txBox="1"/>
          <p:nvPr/>
        </p:nvSpPr>
        <p:spPr>
          <a:xfrm>
            <a:off x="14037771" y="9047132"/>
            <a:ext cx="3906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접근할 때가 주변이 더 가깝다</a:t>
            </a:r>
          </a:p>
        </p:txBody>
      </p:sp>
    </p:spTree>
    <p:extLst>
      <p:ext uri="{BB962C8B-B14F-4D97-AF65-F5344CB8AC3E}">
        <p14:creationId xmlns:p14="http://schemas.microsoft.com/office/powerpoint/2010/main" val="824117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ea typeface="Pretendard SemiBold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 코드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916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1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483351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84800" y="8806650"/>
            <a:ext cx="7353300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텍스쳐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큐브의 부딪친 그 지점의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컬러값을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가져오기 위해 샘플을 반환합니다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. 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SkyBoxVS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36128B-9E4A-4992-89F8-FA6C5F760D5E}"/>
              </a:ext>
            </a:extLst>
          </p:cNvPr>
          <p:cNvSpPr/>
          <p:nvPr/>
        </p:nvSpPr>
        <p:spPr>
          <a:xfrm>
            <a:off x="11226800" y="4103290"/>
            <a:ext cx="68199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z/w = 1.0f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로 고정하여 원근 투영 변환의 영향을 받지 않도록 합니다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왜 이렇게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하냐면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스카이 박스는 아주 먼 플랜에 있다고 가정하기 때문입니다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posH.xyww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0534B2-7015-4C63-85CF-35F96CE458C2}"/>
              </a:ext>
            </a:extLst>
          </p:cNvPr>
          <p:cNvSpPr/>
          <p:nvPr/>
        </p:nvSpPr>
        <p:spPr>
          <a:xfrm>
            <a:off x="723900" y="4103290"/>
            <a:ext cx="432210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TextureCube g_TexCube : register(t0);</a:t>
            </a: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SamplerState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register(s0);</a:t>
            </a: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cbuffer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CBChangesEveryFrame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register(b0)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matrix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SV_POSITION;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89350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28511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4541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SkyBox.hlsli</a:t>
            </a:r>
            <a:endParaRPr lang="ko-KR" altLang="ko-KR" sz="3000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8" name="그림 7" descr="아니메, 만화 영화, 망가, 일러스트레이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107A2AA-F168-45FF-E3B8-07236E26E0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1909" y="5753100"/>
            <a:ext cx="3547382" cy="2927688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49D79A84-DC3E-1754-0D93-566DD10D544D}"/>
              </a:ext>
            </a:extLst>
          </p:cNvPr>
          <p:cNvSpPr/>
          <p:nvPr/>
        </p:nvSpPr>
        <p:spPr>
          <a:xfrm>
            <a:off x="5511800" y="4138110"/>
            <a:ext cx="51879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PS(SkyBoxVertexPosHL pIn) : SV_Target</a:t>
            </a: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g_TexCube.Sample(g_Sam, </a:t>
            </a:r>
            <a:r>
              <a:rPr lang="en-US" altLang="ko-KR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</a:t>
            </a:r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0746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ea typeface="Pretendard SemiBold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 코드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916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1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483351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84800" y="8806650"/>
            <a:ext cx="7353300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텍스쳐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큐브의 부딪친 그 지점의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컬러값을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가져오기 위해 샘플을 반환합니다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. 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SkyBoxVS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939F2F4-A049-4755-9DB6-5EF79BFC7F2F}"/>
              </a:ext>
            </a:extLst>
          </p:cNvPr>
          <p:cNvSpPr/>
          <p:nvPr/>
        </p:nvSpPr>
        <p:spPr>
          <a:xfrm>
            <a:off x="5511800" y="4138110"/>
            <a:ext cx="518795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PS(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SV_Target</a:t>
            </a:r>
            <a:endParaRPr lang="en-US" altLang="ko-KR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g_TexCube.Sample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float3(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pIn.posL.x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pIn.posL.y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-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pIn.posL.z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36128B-9E4A-4992-89F8-FA6C5F760D5E}"/>
              </a:ext>
            </a:extLst>
          </p:cNvPr>
          <p:cNvSpPr/>
          <p:nvPr/>
        </p:nvSpPr>
        <p:spPr>
          <a:xfrm>
            <a:off x="11226800" y="4103290"/>
            <a:ext cx="68199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z/w = 1.0f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로 고정하여 원근 투영 변환의 영향을 받지 않도록 합니다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왜 이렇게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하냐면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스카이 박스는 아주 먼 플랜에 있다고 가정하기 때문입니다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posH.xyww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0534B2-7015-4C63-85CF-35F96CE458C2}"/>
              </a:ext>
            </a:extLst>
          </p:cNvPr>
          <p:cNvSpPr/>
          <p:nvPr/>
        </p:nvSpPr>
        <p:spPr>
          <a:xfrm>
            <a:off x="723900" y="4103290"/>
            <a:ext cx="432210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TextureCube g_TexCube : register(t0);</a:t>
            </a: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SamplerState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register(s0);</a:t>
            </a: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cbuffer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CBChangesEveryFrame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register(b0)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matrix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SV_POSITION;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89350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28511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4541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SkyBox.hlsli</a:t>
            </a:r>
            <a:endParaRPr lang="ko-KR" altLang="ko-KR" sz="3000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165A14A-8C07-80B7-2253-37DC2EB578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26938" y="4045932"/>
            <a:ext cx="5472812" cy="42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324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ea typeface="Pretendard SemiBold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 코드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916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1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483351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84800" y="8806650"/>
            <a:ext cx="7353300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텍스쳐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큐브의 부딪친 그 지점의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컬러값을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가져오기 위해 샘플을 반환합니다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. 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SkyBoxVS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939F2F4-A049-4755-9DB6-5EF79BFC7F2F}"/>
              </a:ext>
            </a:extLst>
          </p:cNvPr>
          <p:cNvSpPr/>
          <p:nvPr/>
        </p:nvSpPr>
        <p:spPr>
          <a:xfrm>
            <a:off x="5511800" y="4138110"/>
            <a:ext cx="518795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PS(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SV_Target</a:t>
            </a:r>
            <a:endParaRPr lang="en-US" altLang="ko-KR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g_TexCube.Sample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float3(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pIn.posL.x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pIn.posL.y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-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pIn.posL.z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36128B-9E4A-4992-89F8-FA6C5F760D5E}"/>
              </a:ext>
            </a:extLst>
          </p:cNvPr>
          <p:cNvSpPr/>
          <p:nvPr/>
        </p:nvSpPr>
        <p:spPr>
          <a:xfrm>
            <a:off x="11226800" y="4103290"/>
            <a:ext cx="68199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z/w = 1.0f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로 고정하여 원근 투영 변환의 영향을 받지 않도록 합니다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왜 이렇게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하냐면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스카이 박스는 아주 먼 플랜에 있다고 가정하기 때문입니다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posH.xyww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0534B2-7015-4C63-85CF-35F96CE458C2}"/>
              </a:ext>
            </a:extLst>
          </p:cNvPr>
          <p:cNvSpPr/>
          <p:nvPr/>
        </p:nvSpPr>
        <p:spPr>
          <a:xfrm>
            <a:off x="723900" y="4103290"/>
            <a:ext cx="432210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TextureCube g_TexCube : register(t0);</a:t>
            </a: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SamplerState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register(s0);</a:t>
            </a: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cbuffer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CBChangesEveryFrame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register(b0)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matrix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SV_POSITION;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89350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28511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4541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SkyBox.hlsli</a:t>
            </a:r>
            <a:endParaRPr lang="ko-KR" altLang="ko-KR" sz="3000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6038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398</TotalTime>
  <Words>2279</Words>
  <Application>Microsoft Office PowerPoint</Application>
  <PresentationFormat>사용자 지정</PresentationFormat>
  <Paragraphs>366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8" baseType="lpstr">
      <vt:lpstr>Noto Sans KR</vt:lpstr>
      <vt:lpstr>Calibri</vt:lpstr>
      <vt:lpstr>Pretendard Light</vt:lpstr>
      <vt:lpstr>Pretendard Medium</vt:lpstr>
      <vt:lpstr>Pretendard ExtraLight</vt:lpstr>
      <vt:lpstr>Pretendard Bold</vt:lpstr>
      <vt:lpstr>Pretendard ExtraBold</vt:lpstr>
      <vt:lpstr>Pretendard SemiBold</vt:lpstr>
      <vt:lpstr>Arial</vt:lpstr>
      <vt:lpstr>맑은 고딕</vt:lpstr>
      <vt:lpstr>Josefin Sans SemiBold</vt:lpstr>
      <vt:lpstr>Pretendard Regular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LEECHANGJIN</cp:lastModifiedBy>
  <cp:revision>74</cp:revision>
  <dcterms:created xsi:type="dcterms:W3CDTF">2006-08-16T00:00:00Z</dcterms:created>
  <dcterms:modified xsi:type="dcterms:W3CDTF">2025-09-21T14:29:04Z</dcterms:modified>
</cp:coreProperties>
</file>

<file path=docProps/thumbnail.jpeg>
</file>